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63" r:id="rId3"/>
    <p:sldId id="261" r:id="rId4"/>
    <p:sldId id="262" r:id="rId5"/>
    <p:sldId id="257" r:id="rId6"/>
    <p:sldId id="259" r:id="rId7"/>
    <p:sldId id="264" r:id="rId8"/>
    <p:sldId id="265" r:id="rId9"/>
    <p:sldId id="268" r:id="rId10"/>
    <p:sldId id="269" r:id="rId11"/>
    <p:sldId id="266" r:id="rId12"/>
    <p:sldId id="276" r:id="rId13"/>
    <p:sldId id="275" r:id="rId14"/>
    <p:sldId id="267" r:id="rId15"/>
    <p:sldId id="274" r:id="rId16"/>
    <p:sldId id="273" r:id="rId17"/>
    <p:sldId id="270" r:id="rId18"/>
    <p:sldId id="277" r:id="rId19"/>
    <p:sldId id="27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2" d="100"/>
          <a:sy n="42" d="100"/>
        </p:scale>
        <p:origin x="-128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DA5FD7-8CE4-3741-B371-7341CFBE5B36}" type="datetimeFigureOut">
              <a:rPr lang="en-US" smtClean="0"/>
              <a:t>2012-10-03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092EB5-334E-A045-9E97-4D482F071B66}" type="slidenum">
              <a:rPr lang="en-US" smtClean="0"/>
              <a:t>‹#›</a:t>
            </a:fld>
            <a:endParaRPr lang="en-US"/>
          </a:p>
        </p:txBody>
      </p:sp>
    </p:spTree>
    <p:extLst>
      <p:ext uri="{BB962C8B-B14F-4D97-AF65-F5344CB8AC3E}">
        <p14:creationId xmlns:p14="http://schemas.microsoft.com/office/powerpoint/2010/main" val="218044240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MS PGothic" charset="0"/>
              </a:rPr>
              <a:t>CATHY: INTRODUCE: GRADE 4 FEMALE STUDENTS</a:t>
            </a:r>
          </a:p>
          <a:p>
            <a:r>
              <a:rPr lang="en-US">
                <a:ea typeface="MS PGothic" charset="0"/>
              </a:rPr>
              <a:t>Early understanding of what a fraction is – or LACK thereof.</a:t>
            </a:r>
          </a:p>
          <a:p>
            <a:r>
              <a:rPr lang="en-US">
                <a:ea typeface="MS PGothic" charset="0"/>
              </a:rPr>
              <a:t>What DO these students seem to understand?</a:t>
            </a:r>
          </a:p>
          <a:p>
            <a:r>
              <a:rPr lang="en-US">
                <a:ea typeface="MS PGothic" charset="0"/>
              </a:rPr>
              <a:t>What do these students NOT seem to understand?</a:t>
            </a:r>
          </a:p>
          <a:p>
            <a:r>
              <a:rPr lang="en-US">
                <a:ea typeface="MS PGothic" charset="0"/>
              </a:rPr>
              <a:t>VIDEO GUIDE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MS PGothic"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MS PGothic" charset="0"/>
              </a:rPr>
              <a:t>SHELLEY: Circles are just easier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DC5C0B84-3372-8741-B476-CD25BF2B8008}" type="datetimeFigureOut">
              <a:rPr lang="en-US" smtClean="0"/>
              <a:t>2012-10-03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239280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DC5C0B84-3372-8741-B476-CD25BF2B8008}" type="datetimeFigureOut">
              <a:rPr lang="en-US" smtClean="0"/>
              <a:t>2012-10-03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3421454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DC5C0B84-3372-8741-B476-CD25BF2B8008}" type="datetimeFigureOut">
              <a:rPr lang="en-US" smtClean="0"/>
              <a:t>2012-10-03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3015337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DC5C0B84-3372-8741-B476-CD25BF2B8008}" type="datetimeFigureOut">
              <a:rPr lang="en-US" smtClean="0"/>
              <a:t>2012-10-03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783954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DC5C0B84-3372-8741-B476-CD25BF2B8008}" type="datetimeFigureOut">
              <a:rPr lang="en-US" smtClean="0"/>
              <a:t>2012-10-03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1256158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DC5C0B84-3372-8741-B476-CD25BF2B8008}" type="datetimeFigureOut">
              <a:rPr lang="en-US" smtClean="0"/>
              <a:t>2012-10-03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4004367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DC5C0B84-3372-8741-B476-CD25BF2B8008}" type="datetimeFigureOut">
              <a:rPr lang="en-US" smtClean="0"/>
              <a:t>2012-10-03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288414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DC5C0B84-3372-8741-B476-CD25BF2B8008}" type="datetimeFigureOut">
              <a:rPr lang="en-US" smtClean="0"/>
              <a:t>2012-10-03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528902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5C0B84-3372-8741-B476-CD25BF2B8008}" type="datetimeFigureOut">
              <a:rPr lang="en-US" smtClean="0"/>
              <a:t>2012-10-03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2816002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DC5C0B84-3372-8741-B476-CD25BF2B8008}" type="datetimeFigureOut">
              <a:rPr lang="en-US" smtClean="0"/>
              <a:t>2012-10-03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3228204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DC5C0B84-3372-8741-B476-CD25BF2B8008}" type="datetimeFigureOut">
              <a:rPr lang="en-US" smtClean="0"/>
              <a:t>2012-10-03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F2393F-5882-A346-835A-A105CE07F2B9}" type="slidenum">
              <a:rPr lang="en-US" smtClean="0"/>
              <a:t>‹#›</a:t>
            </a:fld>
            <a:endParaRPr lang="en-US"/>
          </a:p>
        </p:txBody>
      </p:sp>
    </p:spTree>
    <p:extLst>
      <p:ext uri="{BB962C8B-B14F-4D97-AF65-F5344CB8AC3E}">
        <p14:creationId xmlns:p14="http://schemas.microsoft.com/office/powerpoint/2010/main" val="13776723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5C0B84-3372-8741-B476-CD25BF2B8008}" type="datetimeFigureOut">
              <a:rPr lang="en-US" smtClean="0"/>
              <a:t>2012-10-03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F2393F-5882-A346-835A-A105CE07F2B9}" type="slidenum">
              <a:rPr lang="en-US" smtClean="0"/>
              <a:t>‹#›</a:t>
            </a:fld>
            <a:endParaRPr lang="en-US"/>
          </a:p>
        </p:txBody>
      </p:sp>
    </p:spTree>
    <p:extLst>
      <p:ext uri="{BB962C8B-B14F-4D97-AF65-F5344CB8AC3E}">
        <p14:creationId xmlns:p14="http://schemas.microsoft.com/office/powerpoint/2010/main" val="916643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www.tmerc.ca/video-studies/"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merc.ca/video-studies" TargetMode="Externa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Misconceptions and Intuitions</a:t>
            </a:r>
            <a:endParaRPr lang="en-US" dirty="0"/>
          </a:p>
        </p:txBody>
      </p:sp>
      <p:sp>
        <p:nvSpPr>
          <p:cNvPr id="3" name="Subtitle 2"/>
          <p:cNvSpPr>
            <a:spLocks noGrp="1"/>
          </p:cNvSpPr>
          <p:nvPr>
            <p:ph type="subTitle" idx="1"/>
          </p:nvPr>
        </p:nvSpPr>
        <p:spPr/>
        <p:txBody>
          <a:bodyPr/>
          <a:lstStyle/>
          <a:p>
            <a:r>
              <a:rPr lang="en-US" dirty="0" smtClean="0"/>
              <a:t>C Bruce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Fractions Think Tank</a:t>
            </a:r>
          </a:p>
          <a:p>
            <a:r>
              <a:rPr lang="en-US" dirty="0" smtClean="0"/>
              <a:t>October 3, 2012</a:t>
            </a:r>
            <a:endParaRPr lang="en-US" dirty="0"/>
          </a:p>
        </p:txBody>
      </p:sp>
    </p:spTree>
    <p:extLst>
      <p:ext uri="{BB962C8B-B14F-4D97-AF65-F5344CB8AC3E}">
        <p14:creationId xmlns:p14="http://schemas.microsoft.com/office/powerpoint/2010/main" val="16629421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Magical Feats and Pellets</a:t>
            </a:r>
            <a:endParaRPr lang="en-US" dirty="0"/>
          </a:p>
        </p:txBody>
      </p:sp>
      <p:sp>
        <p:nvSpPr>
          <p:cNvPr id="3" name="Vertical Text Placeholder 2"/>
          <p:cNvSpPr>
            <a:spLocks noGrp="1"/>
          </p:cNvSpPr>
          <p:nvPr>
            <p:ph type="body" orient="vert" idx="1"/>
          </p:nvPr>
        </p:nvSpPr>
        <p:spPr/>
        <p:txBody>
          <a:bodyPr vert="horz">
            <a:normAutofit lnSpcReduction="10000"/>
          </a:bodyPr>
          <a:lstStyle/>
          <a:p>
            <a:pPr lvl="1">
              <a:buFont typeface="Arial"/>
              <a:buChar char="•"/>
            </a:pPr>
            <a:r>
              <a:rPr lang="en-US" dirty="0" smtClean="0"/>
              <a:t>The context provided is that the snakes can perform magical feats when fed just the right amount of pellets</a:t>
            </a:r>
          </a:p>
          <a:p>
            <a:pPr lvl="1">
              <a:buFont typeface="Arial"/>
              <a:buChar char="•"/>
            </a:pPr>
            <a:r>
              <a:rPr lang="en-US" dirty="0" smtClean="0"/>
              <a:t>Children reason about how the 1:2 relationship between Shorty and </a:t>
            </a:r>
            <a:r>
              <a:rPr lang="en-US" dirty="0" err="1" smtClean="0"/>
              <a:t>Longy</a:t>
            </a:r>
            <a:r>
              <a:rPr lang="en-US" dirty="0" smtClean="0"/>
              <a:t> affects the number of pellets they would need to eat to perform different magical feats</a:t>
            </a:r>
          </a:p>
          <a:p>
            <a:pPr lvl="1">
              <a:buFont typeface="Arial"/>
              <a:buChar char="•"/>
            </a:pPr>
            <a:r>
              <a:rPr lang="en-US" dirty="0" smtClean="0"/>
              <a:t>Then students think about making Mr. Really Really Short (by cutting the strip of paper that is </a:t>
            </a:r>
            <a:r>
              <a:rPr lang="en-US" dirty="0" err="1" smtClean="0"/>
              <a:t>Longy</a:t>
            </a:r>
            <a:r>
              <a:rPr lang="en-US" dirty="0" smtClean="0"/>
              <a:t> in half and half again, </a:t>
            </a:r>
            <a:r>
              <a:rPr lang="en-US" dirty="0" err="1" smtClean="0"/>
              <a:t>etc</a:t>
            </a:r>
            <a:r>
              <a:rPr lang="en-US" dirty="0" smtClean="0"/>
              <a:t>)</a:t>
            </a:r>
            <a:endParaRPr lang="en-US" dirty="0"/>
          </a:p>
        </p:txBody>
      </p:sp>
    </p:spTree>
    <p:extLst>
      <p:ext uri="{BB962C8B-B14F-4D97-AF65-F5344CB8AC3E}">
        <p14:creationId xmlns:p14="http://schemas.microsoft.com/office/powerpoint/2010/main" val="23863692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Halving and Density</a:t>
            </a:r>
            <a:endParaRPr lang="en-US" dirty="0"/>
          </a:p>
        </p:txBody>
      </p:sp>
      <p:pic>
        <p:nvPicPr>
          <p:cNvPr id="4" name="Picture 3" descr="snakes.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930" y="1282503"/>
            <a:ext cx="7144278" cy="5335600"/>
          </a:xfrm>
          <a:prstGeom prst="rect">
            <a:avLst/>
          </a:prstGeom>
        </p:spPr>
      </p:pic>
    </p:spTree>
    <p:extLst>
      <p:ext uri="{BB962C8B-B14F-4D97-AF65-F5344CB8AC3E}">
        <p14:creationId xmlns:p14="http://schemas.microsoft.com/office/powerpoint/2010/main" val="4044824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Things I am trying to remember…</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1</a:t>
            </a:r>
            <a:r>
              <a:rPr lang="en-US" dirty="0"/>
              <a:t>. The importance of using </a:t>
            </a:r>
            <a:r>
              <a:rPr lang="en-US" i="1" dirty="0"/>
              <a:t>model</a:t>
            </a:r>
            <a:r>
              <a:rPr lang="en-US" dirty="0"/>
              <a:t>s to make sense of the </a:t>
            </a:r>
            <a:r>
              <a:rPr lang="en-US" i="1" dirty="0"/>
              <a:t>situation</a:t>
            </a:r>
          </a:p>
          <a:p>
            <a:pPr marL="0" indent="0">
              <a:buNone/>
            </a:pPr>
            <a:r>
              <a:rPr lang="en-US" dirty="0"/>
              <a:t>2. The importance of </a:t>
            </a:r>
            <a:r>
              <a:rPr lang="en-US" i="1" dirty="0"/>
              <a:t>establishing equivalence </a:t>
            </a:r>
            <a:r>
              <a:rPr lang="en-US" dirty="0"/>
              <a:t>(and equal partitions) </a:t>
            </a:r>
          </a:p>
          <a:p>
            <a:pPr marL="0" indent="0">
              <a:buNone/>
            </a:pPr>
            <a:r>
              <a:rPr lang="en-US" dirty="0"/>
              <a:t>3. The importance of estimation (through mathematical </a:t>
            </a:r>
            <a:r>
              <a:rPr lang="en-US" i="1" dirty="0"/>
              <a:t>reasoning</a:t>
            </a:r>
            <a:r>
              <a:rPr lang="en-US" dirty="0"/>
              <a:t>) </a:t>
            </a:r>
          </a:p>
          <a:p>
            <a:pPr marL="0" indent="0">
              <a:buNone/>
            </a:pPr>
            <a:r>
              <a:rPr lang="en-US" dirty="0"/>
              <a:t>	</a:t>
            </a:r>
            <a:r>
              <a:rPr lang="en-US" dirty="0" smtClean="0"/>
              <a:t>The </a:t>
            </a:r>
            <a:r>
              <a:rPr lang="en-US" dirty="0"/>
              <a:t>sum of 1/12 and 7/8 is closest to:</a:t>
            </a:r>
          </a:p>
          <a:p>
            <a:pPr marL="0" indent="0">
              <a:buNone/>
            </a:pPr>
            <a:r>
              <a:rPr lang="en-US" dirty="0"/>
              <a:t>	a. 20    	b. 8   	c.. ½  	d. 1</a:t>
            </a:r>
          </a:p>
          <a:p>
            <a:pPr marL="0" indent="0">
              <a:buNone/>
            </a:pPr>
            <a:r>
              <a:rPr lang="en-US" dirty="0"/>
              <a:t>	(why might a student select a, b, c, or d) – reasoning used?</a:t>
            </a:r>
          </a:p>
          <a:p>
            <a:pPr marL="0" indent="0">
              <a:buNone/>
            </a:pPr>
            <a:r>
              <a:rPr lang="en-US" dirty="0"/>
              <a:t>4. The importance of developing </a:t>
            </a:r>
            <a:r>
              <a:rPr lang="en-US" i="1" dirty="0"/>
              <a:t>a quantitative notion </a:t>
            </a:r>
            <a:r>
              <a:rPr lang="en-US" dirty="0"/>
              <a:t>of fractions (relative quantity or bigness) is important (</a:t>
            </a:r>
            <a:r>
              <a:rPr lang="en-US" dirty="0" err="1"/>
              <a:t>Bezuk</a:t>
            </a:r>
            <a:r>
              <a:rPr lang="en-US" dirty="0"/>
              <a:t> &amp; </a:t>
            </a:r>
            <a:r>
              <a:rPr lang="en-US" dirty="0" err="1"/>
              <a:t>Bieck</a:t>
            </a:r>
            <a:r>
              <a:rPr lang="en-US" dirty="0"/>
              <a:t>, 1993</a:t>
            </a:r>
            <a:r>
              <a:rPr lang="en-US" dirty="0" smtClean="0"/>
              <a:t>)</a:t>
            </a:r>
            <a:endParaRPr lang="en-US" dirty="0"/>
          </a:p>
          <a:p>
            <a:pPr marL="0" lvl="8" indent="0">
              <a:buNone/>
            </a:pPr>
            <a:r>
              <a:rPr lang="en-US" dirty="0" smtClean="0"/>
              <a:t>										Petit</a:t>
            </a:r>
            <a:r>
              <a:rPr lang="en-US" dirty="0"/>
              <a:t>, Laird &amp; Marsden, </a:t>
            </a:r>
            <a:r>
              <a:rPr lang="en-US" dirty="0" smtClean="0"/>
              <a:t>2010</a:t>
            </a:r>
            <a:endParaRPr lang="en-US" dirty="0"/>
          </a:p>
          <a:p>
            <a:pPr marL="0" indent="0">
              <a:buNone/>
            </a:pPr>
            <a:endParaRPr lang="en-US" dirty="0"/>
          </a:p>
        </p:txBody>
      </p:sp>
    </p:spTree>
    <p:extLst>
      <p:ext uri="{BB962C8B-B14F-4D97-AF65-F5344CB8AC3E}">
        <p14:creationId xmlns:p14="http://schemas.microsoft.com/office/powerpoint/2010/main" val="142260529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More things to remember…</a:t>
            </a:r>
            <a:endParaRPr lang="en-US" dirty="0"/>
          </a:p>
        </p:txBody>
      </p:sp>
      <p:sp>
        <p:nvSpPr>
          <p:cNvPr id="3" name="Content Placeholder 2"/>
          <p:cNvSpPr>
            <a:spLocks noGrp="1"/>
          </p:cNvSpPr>
          <p:nvPr>
            <p:ph idx="1"/>
          </p:nvPr>
        </p:nvSpPr>
        <p:spPr/>
        <p:txBody>
          <a:bodyPr>
            <a:normAutofit lnSpcReduction="10000"/>
          </a:bodyPr>
          <a:lstStyle/>
          <a:p>
            <a:pPr lvl="0"/>
            <a:r>
              <a:rPr lang="en-US" dirty="0"/>
              <a:t>Procedural fluency and conceptual understanding work together to deepen student understanding of fraction addition and subtraction</a:t>
            </a:r>
          </a:p>
          <a:p>
            <a:pPr lvl="0"/>
            <a:r>
              <a:rPr lang="en-US" dirty="0"/>
              <a:t>“Premature experiences with formal procedures (algorithms) may lead to symbolic knowledge that is not based on understanding, or connected to the real world.” (</a:t>
            </a:r>
            <a:r>
              <a:rPr lang="en-US" dirty="0" err="1"/>
              <a:t>Huinker</a:t>
            </a:r>
            <a:r>
              <a:rPr lang="en-US" dirty="0"/>
              <a:t>, 2002)</a:t>
            </a:r>
          </a:p>
          <a:p>
            <a:pPr lvl="8"/>
            <a:r>
              <a:rPr lang="en-US" dirty="0" smtClean="0"/>
              <a:t>Petit, Laird &amp; Marsden, 2010</a:t>
            </a:r>
            <a:endParaRPr lang="en-US" dirty="0"/>
          </a:p>
        </p:txBody>
      </p:sp>
    </p:spTree>
    <p:extLst>
      <p:ext uri="{BB962C8B-B14F-4D97-AF65-F5344CB8AC3E}">
        <p14:creationId xmlns:p14="http://schemas.microsoft.com/office/powerpoint/2010/main" val="5772648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282" y="157410"/>
            <a:ext cx="5849858" cy="1143000"/>
          </a:xfrm>
        </p:spPr>
        <p:style>
          <a:lnRef idx="1">
            <a:schemeClr val="accent1"/>
          </a:lnRef>
          <a:fillRef idx="2">
            <a:schemeClr val="accent1"/>
          </a:fillRef>
          <a:effectRef idx="1">
            <a:schemeClr val="accent1"/>
          </a:effectRef>
          <a:fontRef idx="minor">
            <a:schemeClr val="dk1"/>
          </a:fontRef>
        </p:style>
        <p:txBody>
          <a:bodyPr/>
          <a:lstStyle/>
          <a:p>
            <a:r>
              <a:rPr lang="en-US" dirty="0" smtClean="0"/>
              <a:t>Interesting Contexts</a:t>
            </a:r>
            <a:endParaRPr lang="en-US" dirty="0"/>
          </a:p>
        </p:txBody>
      </p:sp>
      <p:sp>
        <p:nvSpPr>
          <p:cNvPr id="3" name="Content Placeholder 2"/>
          <p:cNvSpPr>
            <a:spLocks noGrp="1"/>
          </p:cNvSpPr>
          <p:nvPr>
            <p:ph idx="1"/>
          </p:nvPr>
        </p:nvSpPr>
        <p:spPr>
          <a:xfrm>
            <a:off x="242282" y="1600201"/>
            <a:ext cx="5849858" cy="5062414"/>
          </a:xfrm>
        </p:spPr>
        <p:txBody>
          <a:bodyPr>
            <a:normAutofit/>
          </a:bodyPr>
          <a:lstStyle/>
          <a:p>
            <a:r>
              <a:rPr lang="en-US" dirty="0" smtClean="0"/>
              <a:t>Fraction Flags </a:t>
            </a:r>
            <a:r>
              <a:rPr lang="en-US" sz="2400" dirty="0" smtClean="0"/>
              <a:t>(</a:t>
            </a:r>
            <a:r>
              <a:rPr lang="en-US" sz="2400" dirty="0"/>
              <a:t>Tom </a:t>
            </a:r>
            <a:r>
              <a:rPr lang="en-US" sz="2400" dirty="0" err="1"/>
              <a:t>Kieren</a:t>
            </a:r>
            <a:r>
              <a:rPr lang="en-US" sz="2400" dirty="0"/>
              <a:t>, Brent Davis, Ralph Mason)</a:t>
            </a:r>
          </a:p>
          <a:p>
            <a:pPr lvl="1"/>
            <a:r>
              <a:rPr lang="en-US" dirty="0" smtClean="0"/>
              <a:t>Sections </a:t>
            </a:r>
            <a:r>
              <a:rPr lang="en-US" dirty="0"/>
              <a:t>of the flag – what is my </a:t>
            </a:r>
            <a:r>
              <a:rPr lang="en-US" dirty="0" smtClean="0"/>
              <a:t>equation</a:t>
            </a:r>
            <a:r>
              <a:rPr lang="en-US" dirty="0"/>
              <a:t> </a:t>
            </a:r>
            <a:r>
              <a:rPr lang="en-US" dirty="0" smtClean="0"/>
              <a:t>to </a:t>
            </a:r>
            <a:r>
              <a:rPr lang="en-US" dirty="0"/>
              <a:t>get to a whole flag</a:t>
            </a:r>
            <a:r>
              <a:rPr lang="en-US" dirty="0" smtClean="0"/>
              <a:t>?</a:t>
            </a:r>
          </a:p>
          <a:p>
            <a:pPr lvl="1"/>
            <a:r>
              <a:rPr lang="en-US" dirty="0" smtClean="0"/>
              <a:t>Composing </a:t>
            </a:r>
            <a:r>
              <a:rPr lang="en-US" dirty="0"/>
              <a:t>and decomposing figures / composing and decomposing fractions)</a:t>
            </a:r>
          </a:p>
          <a:p>
            <a:pPr marL="0" indent="0">
              <a:buNone/>
            </a:pPr>
            <a:endParaRPr lang="en-US" dirty="0" smtClean="0"/>
          </a:p>
          <a:p>
            <a:endParaRPr lang="en-US" dirty="0"/>
          </a:p>
        </p:txBody>
      </p:sp>
      <p:pic>
        <p:nvPicPr>
          <p:cNvPr id="4" name="Picture 3"/>
          <p:cNvPicPr>
            <a:picLocks noChangeAspect="1"/>
          </p:cNvPicPr>
          <p:nvPr/>
        </p:nvPicPr>
        <p:blipFill>
          <a:blip r:embed="rId2"/>
          <a:stretch>
            <a:fillRect/>
          </a:stretch>
        </p:blipFill>
        <p:spPr>
          <a:xfrm>
            <a:off x="6307058" y="0"/>
            <a:ext cx="2836942" cy="6858000"/>
          </a:xfrm>
          <a:prstGeom prst="rect">
            <a:avLst/>
          </a:prstGeom>
        </p:spPr>
      </p:pic>
      <p:sp>
        <p:nvSpPr>
          <p:cNvPr id="5" name="TextBox 4"/>
          <p:cNvSpPr txBox="1"/>
          <p:nvPr/>
        </p:nvSpPr>
        <p:spPr>
          <a:xfrm>
            <a:off x="5689644" y="781509"/>
            <a:ext cx="754180" cy="523220"/>
          </a:xfrm>
          <a:prstGeom prst="rect">
            <a:avLst/>
          </a:prstGeom>
          <a:noFill/>
        </p:spPr>
        <p:txBody>
          <a:bodyPr wrap="square" rtlCol="0">
            <a:spAutoFit/>
          </a:bodyPr>
          <a:lstStyle/>
          <a:p>
            <a:r>
              <a:rPr lang="en-US" sz="2800" b="1" dirty="0" smtClean="0"/>
              <a:t>1</a:t>
            </a:r>
            <a:endParaRPr lang="en-US" sz="2800" b="1" dirty="0"/>
          </a:p>
        </p:txBody>
      </p:sp>
    </p:spTree>
    <p:extLst>
      <p:ext uri="{BB962C8B-B14F-4D97-AF65-F5344CB8AC3E}">
        <p14:creationId xmlns:p14="http://schemas.microsoft.com/office/powerpoint/2010/main" val="32004607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Interesting Contexts</a:t>
            </a:r>
            <a:endParaRPr lang="en-US" dirty="0"/>
          </a:p>
        </p:txBody>
      </p:sp>
      <p:sp>
        <p:nvSpPr>
          <p:cNvPr id="3" name="Content Placeholder 2"/>
          <p:cNvSpPr>
            <a:spLocks noGrp="1"/>
          </p:cNvSpPr>
          <p:nvPr>
            <p:ph idx="1"/>
          </p:nvPr>
        </p:nvSpPr>
        <p:spPr>
          <a:xfrm>
            <a:off x="457200" y="1520643"/>
            <a:ext cx="4388338" cy="4525963"/>
          </a:xfrm>
        </p:spPr>
        <p:txBody>
          <a:bodyPr>
            <a:normAutofit/>
          </a:bodyPr>
          <a:lstStyle/>
          <a:p>
            <a:pPr marL="0" indent="0">
              <a:buNone/>
            </a:pPr>
            <a:r>
              <a:rPr lang="en-US" dirty="0"/>
              <a:t> </a:t>
            </a:r>
            <a:r>
              <a:rPr lang="en-US" dirty="0" smtClean="0"/>
              <a:t>Liquid Quantity Height </a:t>
            </a:r>
          </a:p>
          <a:p>
            <a:pPr marL="0" indent="0">
              <a:buNone/>
            </a:pPr>
            <a:r>
              <a:rPr lang="en-US" dirty="0" smtClean="0"/>
              <a:t>– </a:t>
            </a:r>
            <a:r>
              <a:rPr lang="en-US" dirty="0"/>
              <a:t>A</a:t>
            </a:r>
            <a:r>
              <a:rPr lang="en-US" dirty="0" smtClean="0"/>
              <a:t>dding </a:t>
            </a:r>
            <a:r>
              <a:rPr lang="en-US" dirty="0"/>
              <a:t>two liquid </a:t>
            </a:r>
            <a:r>
              <a:rPr lang="en-US" dirty="0" smtClean="0"/>
              <a:t>amounts</a:t>
            </a:r>
          </a:p>
          <a:p>
            <a:pPr>
              <a:buFontTx/>
              <a:buChar char="-"/>
            </a:pPr>
            <a:r>
              <a:rPr lang="en-US" dirty="0" smtClean="0"/>
              <a:t>Thinking </a:t>
            </a:r>
            <a:r>
              <a:rPr lang="en-US" dirty="0"/>
              <a:t>about </a:t>
            </a:r>
            <a:r>
              <a:rPr lang="en-US" dirty="0" smtClean="0"/>
              <a:t>PERCENT as a starting point</a:t>
            </a:r>
          </a:p>
          <a:p>
            <a:pPr marL="0" indent="0">
              <a:buNone/>
            </a:pPr>
            <a:endParaRPr lang="en-US" sz="2400" dirty="0" smtClean="0"/>
          </a:p>
          <a:p>
            <a:pPr marL="0" indent="0">
              <a:buNone/>
            </a:pPr>
            <a:r>
              <a:rPr lang="en-US" sz="2400" dirty="0" smtClean="0"/>
              <a:t>(Text example; Joan Moss &amp; Robbie Case, 2003)</a:t>
            </a:r>
            <a:endParaRPr lang="en-US" sz="2400" dirty="0"/>
          </a:p>
          <a:p>
            <a:pPr lvl="1"/>
            <a:endParaRPr lang="en-US" dirty="0" smtClean="0"/>
          </a:p>
          <a:p>
            <a:pPr marL="0" indent="0">
              <a:buNone/>
            </a:pPr>
            <a:endParaRPr lang="en-US" dirty="0"/>
          </a:p>
        </p:txBody>
      </p:sp>
      <p:pic>
        <p:nvPicPr>
          <p:cNvPr id="4" name="Picture 3"/>
          <p:cNvPicPr>
            <a:picLocks noChangeAspect="1"/>
          </p:cNvPicPr>
          <p:nvPr/>
        </p:nvPicPr>
        <p:blipFill>
          <a:blip r:embed="rId2"/>
          <a:stretch>
            <a:fillRect/>
          </a:stretch>
        </p:blipFill>
        <p:spPr>
          <a:xfrm>
            <a:off x="4591538" y="1600200"/>
            <a:ext cx="4095262" cy="5257800"/>
          </a:xfrm>
          <a:prstGeom prst="rect">
            <a:avLst/>
          </a:prstGeom>
        </p:spPr>
      </p:pic>
      <p:sp>
        <p:nvSpPr>
          <p:cNvPr id="5" name="TextBox 4"/>
          <p:cNvSpPr txBox="1"/>
          <p:nvPr/>
        </p:nvSpPr>
        <p:spPr>
          <a:xfrm>
            <a:off x="7932620" y="894418"/>
            <a:ext cx="754180" cy="523220"/>
          </a:xfrm>
          <a:prstGeom prst="rect">
            <a:avLst/>
          </a:prstGeom>
          <a:noFill/>
        </p:spPr>
        <p:txBody>
          <a:bodyPr wrap="square" rtlCol="0">
            <a:spAutoFit/>
          </a:bodyPr>
          <a:lstStyle/>
          <a:p>
            <a:r>
              <a:rPr lang="en-US" sz="2800" b="1" dirty="0"/>
              <a:t>2</a:t>
            </a:r>
          </a:p>
        </p:txBody>
      </p:sp>
    </p:spTree>
    <p:extLst>
      <p:ext uri="{BB962C8B-B14F-4D97-AF65-F5344CB8AC3E}">
        <p14:creationId xmlns:p14="http://schemas.microsoft.com/office/powerpoint/2010/main" val="28882974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Interesting Contexts</a:t>
            </a:r>
            <a:endParaRPr lang="en-US" dirty="0"/>
          </a:p>
        </p:txBody>
      </p:sp>
      <p:sp>
        <p:nvSpPr>
          <p:cNvPr id="3" name="Content Placeholder 2"/>
          <p:cNvSpPr>
            <a:spLocks noGrp="1"/>
          </p:cNvSpPr>
          <p:nvPr>
            <p:ph idx="1"/>
          </p:nvPr>
        </p:nvSpPr>
        <p:spPr>
          <a:xfrm>
            <a:off x="457200" y="1600200"/>
            <a:ext cx="8229600" cy="3010877"/>
          </a:xfrm>
        </p:spPr>
        <p:txBody>
          <a:bodyPr>
            <a:normAutofit fontScale="92500" lnSpcReduction="10000"/>
          </a:bodyPr>
          <a:lstStyle/>
          <a:p>
            <a:r>
              <a:rPr lang="en-US" dirty="0" smtClean="0"/>
              <a:t>Ribbon </a:t>
            </a:r>
            <a:r>
              <a:rPr lang="en-US" dirty="0"/>
              <a:t>Fractions </a:t>
            </a:r>
            <a:r>
              <a:rPr lang="en-US" dirty="0" smtClean="0"/>
              <a:t>(ribbon strips)</a:t>
            </a:r>
            <a:endParaRPr lang="en-US" dirty="0"/>
          </a:p>
          <a:p>
            <a:pPr lvl="1"/>
            <a:r>
              <a:rPr lang="en-US" dirty="0" smtClean="0"/>
              <a:t>Partitioning the ribbon into segments – </a:t>
            </a:r>
            <a:r>
              <a:rPr lang="en-US" dirty="0"/>
              <a:t>adding and subtracting ribbon </a:t>
            </a:r>
            <a:r>
              <a:rPr lang="en-US" dirty="0" smtClean="0"/>
              <a:t>segments</a:t>
            </a:r>
          </a:p>
          <a:p>
            <a:pPr lvl="1"/>
            <a:r>
              <a:rPr lang="en-US" dirty="0" smtClean="0"/>
              <a:t>Measure </a:t>
            </a:r>
            <a:r>
              <a:rPr lang="en-US" dirty="0"/>
              <a:t>and distance from </a:t>
            </a:r>
            <a:r>
              <a:rPr lang="en-US" dirty="0" smtClean="0"/>
              <a:t>zero in segments, one third segment and </a:t>
            </a:r>
            <a:r>
              <a:rPr lang="en-US" dirty="0"/>
              <a:t>another </a:t>
            </a:r>
            <a:r>
              <a:rPr lang="en-US" dirty="0" smtClean="0"/>
              <a:t>third segment, </a:t>
            </a:r>
            <a:r>
              <a:rPr lang="en-US" dirty="0"/>
              <a:t>and another </a:t>
            </a:r>
            <a:r>
              <a:rPr lang="en-US" dirty="0" smtClean="0"/>
              <a:t>third segment</a:t>
            </a:r>
            <a:endParaRPr lang="en-US" dirty="0"/>
          </a:p>
          <a:p>
            <a:pPr marL="0" indent="0">
              <a:buNone/>
            </a:pPr>
            <a:r>
              <a:rPr lang="en-US" dirty="0"/>
              <a:t> </a:t>
            </a:r>
          </a:p>
        </p:txBody>
      </p:sp>
      <p:sp>
        <p:nvSpPr>
          <p:cNvPr id="4" name="TextBox 3"/>
          <p:cNvSpPr txBox="1"/>
          <p:nvPr/>
        </p:nvSpPr>
        <p:spPr>
          <a:xfrm>
            <a:off x="8147538" y="894418"/>
            <a:ext cx="754180" cy="523220"/>
          </a:xfrm>
          <a:prstGeom prst="rect">
            <a:avLst/>
          </a:prstGeom>
          <a:noFill/>
        </p:spPr>
        <p:txBody>
          <a:bodyPr wrap="square" rtlCol="0">
            <a:spAutoFit/>
          </a:bodyPr>
          <a:lstStyle/>
          <a:p>
            <a:r>
              <a:rPr lang="en-US" sz="2800" b="1" dirty="0" smtClean="0"/>
              <a:t>3</a:t>
            </a:r>
            <a:endParaRPr lang="en-US" sz="2800" b="1" dirty="0"/>
          </a:p>
        </p:txBody>
      </p:sp>
      <p:sp>
        <p:nvSpPr>
          <p:cNvPr id="5" name="Rectangle 4"/>
          <p:cNvSpPr/>
          <p:nvPr/>
        </p:nvSpPr>
        <p:spPr>
          <a:xfrm>
            <a:off x="1367692" y="4786923"/>
            <a:ext cx="2071077" cy="2930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497383" y="4786923"/>
            <a:ext cx="2071077" cy="2930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646612" y="4786923"/>
            <a:ext cx="2071077" cy="2930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363788" y="5291007"/>
            <a:ext cx="6353901" cy="29307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882974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6486"/>
            <a:ext cx="8229600" cy="1143000"/>
          </a:xfrm>
        </p:spPr>
        <p:style>
          <a:lnRef idx="1">
            <a:schemeClr val="accent1"/>
          </a:lnRef>
          <a:fillRef idx="2">
            <a:schemeClr val="accent1"/>
          </a:fillRef>
          <a:effectRef idx="1">
            <a:schemeClr val="accent1"/>
          </a:effectRef>
          <a:fontRef idx="minor">
            <a:schemeClr val="dk1"/>
          </a:fontRef>
        </p:style>
        <p:txBody>
          <a:bodyPr/>
          <a:lstStyle/>
          <a:p>
            <a:r>
              <a:rPr lang="en-US" dirty="0" smtClean="0"/>
              <a:t>Things I keep thinking about</a:t>
            </a:r>
            <a:endParaRPr lang="en-US" dirty="0"/>
          </a:p>
        </p:txBody>
      </p:sp>
      <p:sp>
        <p:nvSpPr>
          <p:cNvPr id="3" name="Content Placeholder 2"/>
          <p:cNvSpPr>
            <a:spLocks noGrp="1"/>
          </p:cNvSpPr>
          <p:nvPr>
            <p:ph idx="1"/>
          </p:nvPr>
        </p:nvSpPr>
        <p:spPr>
          <a:xfrm>
            <a:off x="457200" y="1404820"/>
            <a:ext cx="8229600" cy="4984262"/>
          </a:xfrm>
        </p:spPr>
        <p:txBody>
          <a:bodyPr>
            <a:normAutofit fontScale="92500" lnSpcReduction="20000"/>
          </a:bodyPr>
          <a:lstStyle/>
          <a:p>
            <a:pPr marL="0" indent="0">
              <a:buNone/>
            </a:pPr>
            <a:r>
              <a:rPr lang="en-US" dirty="0" smtClean="0"/>
              <a:t>Adding </a:t>
            </a:r>
            <a:r>
              <a:rPr lang="en-US" dirty="0"/>
              <a:t>bowls of candy </a:t>
            </a:r>
            <a:endParaRPr lang="en-US" dirty="0" smtClean="0"/>
          </a:p>
          <a:p>
            <a:r>
              <a:rPr lang="en-US" dirty="0" smtClean="0"/>
              <a:t>50</a:t>
            </a:r>
            <a:r>
              <a:rPr lang="en-US" dirty="0"/>
              <a:t>% green in this bowl, 20% green in </a:t>
            </a:r>
            <a:r>
              <a:rPr lang="en-US" dirty="0" smtClean="0"/>
              <a:t>this other bowl (If we put them together, are 70% green?)</a:t>
            </a:r>
          </a:p>
          <a:p>
            <a:pPr marL="0" indent="0">
              <a:buNone/>
            </a:pPr>
            <a:r>
              <a:rPr lang="en-US" dirty="0" smtClean="0"/>
              <a:t>OR</a:t>
            </a:r>
            <a:endParaRPr lang="en-US" dirty="0"/>
          </a:p>
          <a:p>
            <a:r>
              <a:rPr lang="en-US" dirty="0"/>
              <a:t>8 dots (4 are red)    	8 dots (2 are red)   	</a:t>
            </a:r>
            <a:endParaRPr lang="en-US" dirty="0" smtClean="0"/>
          </a:p>
          <a:p>
            <a:pPr marL="0" indent="0">
              <a:buNone/>
            </a:pPr>
            <a:r>
              <a:rPr lang="en-US" dirty="0"/>
              <a:t>	</a:t>
            </a:r>
            <a:r>
              <a:rPr lang="en-US" dirty="0" smtClean="0"/>
              <a:t>4</a:t>
            </a:r>
            <a:r>
              <a:rPr lang="en-US" dirty="0"/>
              <a:t>/8 + 2/8 =  6/16 </a:t>
            </a:r>
            <a:endParaRPr lang="en-US" dirty="0" smtClean="0"/>
          </a:p>
          <a:p>
            <a:pPr marL="0" indent="0">
              <a:buNone/>
            </a:pPr>
            <a:r>
              <a:rPr lang="en-US" dirty="0"/>
              <a:t>	</a:t>
            </a:r>
            <a:r>
              <a:rPr lang="en-US" dirty="0" smtClean="0"/>
              <a:t>VS		6</a:t>
            </a:r>
            <a:r>
              <a:rPr lang="en-US" dirty="0"/>
              <a:t>/8 </a:t>
            </a:r>
            <a:r>
              <a:rPr lang="en-US" dirty="0" smtClean="0"/>
              <a:t>of the dots are red</a:t>
            </a:r>
          </a:p>
          <a:p>
            <a:pPr marL="0" indent="0">
              <a:buNone/>
            </a:pPr>
            <a:endParaRPr lang="en-US" dirty="0"/>
          </a:p>
          <a:p>
            <a:r>
              <a:rPr lang="en-US" dirty="0" smtClean="0"/>
              <a:t>Is this adding ratios? What is this?</a:t>
            </a:r>
            <a:endParaRPr lang="en-US" dirty="0"/>
          </a:p>
          <a:p>
            <a:r>
              <a:rPr lang="en-US" dirty="0" smtClean="0"/>
              <a:t>Let go of part-part / part-whole construct for operations? Is it relevant? How?</a:t>
            </a:r>
            <a:endParaRPr lang="en-US" dirty="0"/>
          </a:p>
        </p:txBody>
      </p:sp>
    </p:spTree>
    <p:extLst>
      <p:ext uri="{BB962C8B-B14F-4D97-AF65-F5344CB8AC3E}">
        <p14:creationId xmlns:p14="http://schemas.microsoft.com/office/powerpoint/2010/main" val="20013344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Does this help?</a:t>
            </a:r>
            <a:endParaRPr lang="en-US" dirty="0"/>
          </a:p>
        </p:txBody>
      </p:sp>
      <p:sp>
        <p:nvSpPr>
          <p:cNvPr id="3" name="Content Placeholder 2"/>
          <p:cNvSpPr>
            <a:spLocks noGrp="1"/>
          </p:cNvSpPr>
          <p:nvPr>
            <p:ph idx="1"/>
          </p:nvPr>
        </p:nvSpPr>
        <p:spPr>
          <a:xfrm>
            <a:off x="457200" y="1600201"/>
            <a:ext cx="8229600" cy="3419098"/>
          </a:xfrm>
        </p:spPr>
        <p:txBody>
          <a:bodyPr/>
          <a:lstStyle/>
          <a:p>
            <a:pPr marL="0" indent="0">
              <a:buNone/>
            </a:pPr>
            <a:r>
              <a:rPr lang="en-US" dirty="0" smtClean="0"/>
              <a:t>Using a linear model (</a:t>
            </a:r>
            <a:r>
              <a:rPr lang="en-US" dirty="0" smtClean="0"/>
              <a:t>Petit, p</a:t>
            </a:r>
            <a:r>
              <a:rPr lang="en-US" dirty="0"/>
              <a:t>. 156)</a:t>
            </a:r>
          </a:p>
          <a:p>
            <a:r>
              <a:rPr lang="en-US" dirty="0"/>
              <a:t>2/5 of the candies are chocolate</a:t>
            </a:r>
          </a:p>
          <a:p>
            <a:r>
              <a:rPr lang="en-US" dirty="0"/>
              <a:t>3/10 of the candies are mint</a:t>
            </a:r>
          </a:p>
          <a:p>
            <a:r>
              <a:rPr lang="en-US" dirty="0"/>
              <a:t>Are there more mint or chocolate candies in the dish</a:t>
            </a:r>
            <a:r>
              <a:rPr lang="en-US" dirty="0" smtClean="0"/>
              <a:t>?</a:t>
            </a:r>
            <a:endParaRPr lang="en-US" dirty="0"/>
          </a:p>
        </p:txBody>
      </p:sp>
      <p:sp>
        <p:nvSpPr>
          <p:cNvPr id="4" name="Rectangle 3"/>
          <p:cNvSpPr/>
          <p:nvPr/>
        </p:nvSpPr>
        <p:spPr>
          <a:xfrm>
            <a:off x="1106191" y="5202416"/>
            <a:ext cx="579726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115196" y="5805530"/>
            <a:ext cx="579726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1413466" y="4977060"/>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323812" y="5002292"/>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348063" y="4977060"/>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4392799" y="5022779"/>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458020" y="5022779"/>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422471" y="5600661"/>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332817" y="5625893"/>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357068" y="5600661"/>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401804" y="5646380"/>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429820" y="5646380"/>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467025" y="5646380"/>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1873142" y="5621146"/>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2885913" y="5580174"/>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3930648" y="5580174"/>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4893444" y="5600661"/>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429820" y="5052257"/>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958665" y="5625893"/>
            <a:ext cx="45719" cy="450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468190" y="4605893"/>
            <a:ext cx="855622" cy="4302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4" name="Rectangle 23"/>
          <p:cNvSpPr/>
          <p:nvPr/>
        </p:nvSpPr>
        <p:spPr>
          <a:xfrm>
            <a:off x="2388422" y="4610648"/>
            <a:ext cx="855622" cy="4302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5" name="Rectangle 24"/>
          <p:cNvSpPr/>
          <p:nvPr/>
        </p:nvSpPr>
        <p:spPr>
          <a:xfrm>
            <a:off x="1415799" y="5897053"/>
            <a:ext cx="473530" cy="48848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6" name="Rectangle 25"/>
          <p:cNvSpPr/>
          <p:nvPr/>
        </p:nvSpPr>
        <p:spPr>
          <a:xfrm>
            <a:off x="1922583" y="5872279"/>
            <a:ext cx="473530" cy="48848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7" name="Rectangle 26"/>
          <p:cNvSpPr/>
          <p:nvPr/>
        </p:nvSpPr>
        <p:spPr>
          <a:xfrm>
            <a:off x="2454159" y="5872279"/>
            <a:ext cx="473530" cy="48848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622447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Mixed Fractions as a Starting Point?</a:t>
            </a:r>
            <a:endParaRPr lang="en-US" dirty="0"/>
          </a:p>
        </p:txBody>
      </p:sp>
      <p:sp>
        <p:nvSpPr>
          <p:cNvPr id="3" name="Content Placeholder 2"/>
          <p:cNvSpPr>
            <a:spLocks noGrp="1"/>
          </p:cNvSpPr>
          <p:nvPr>
            <p:ph idx="1"/>
          </p:nvPr>
        </p:nvSpPr>
        <p:spPr/>
        <p:txBody>
          <a:bodyPr>
            <a:normAutofit fontScale="92500" lnSpcReduction="20000"/>
          </a:bodyPr>
          <a:lstStyle/>
          <a:p>
            <a:pPr marL="0" lvl="0" indent="0">
              <a:buNone/>
            </a:pPr>
            <a:r>
              <a:rPr lang="en-CA" dirty="0" smtClean="0"/>
              <a:t>Students </a:t>
            </a:r>
            <a:r>
              <a:rPr lang="en-CA" dirty="0"/>
              <a:t>should be presented with a mix of addition and subtraction problems involving mixed numbers as well as only involving proper fractions as it aids in developing the students’ ability to look at the entire problem and identify the relationships that will be useful</a:t>
            </a:r>
            <a:r>
              <a:rPr lang="en-CA" dirty="0" smtClean="0"/>
              <a:t>.</a:t>
            </a:r>
            <a:endParaRPr lang="en-US" dirty="0" smtClean="0"/>
          </a:p>
          <a:p>
            <a:pPr marL="0" indent="0" algn="just">
              <a:buNone/>
            </a:pPr>
            <a:r>
              <a:rPr lang="en-US" dirty="0" smtClean="0"/>
              <a:t>											</a:t>
            </a:r>
            <a:r>
              <a:rPr lang="en-US" sz="2600" dirty="0" err="1" smtClean="0"/>
              <a:t>Empson</a:t>
            </a:r>
            <a:r>
              <a:rPr lang="en-US" sz="2600" dirty="0" smtClean="0"/>
              <a:t> &amp; Levi, 2011</a:t>
            </a:r>
          </a:p>
          <a:p>
            <a:r>
              <a:rPr lang="en-US" dirty="0"/>
              <a:t>IS…</a:t>
            </a:r>
          </a:p>
          <a:p>
            <a:pPr marL="0" indent="0">
              <a:buNone/>
            </a:pPr>
            <a:r>
              <a:rPr lang="en-US" dirty="0"/>
              <a:t>One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a:t>
            </a:r>
            <a:r>
              <a:rPr lang="en-US" dirty="0"/>
              <a:t> three fifths already addition?</a:t>
            </a:r>
          </a:p>
          <a:p>
            <a:pPr marL="0" indent="0">
              <a:buNone/>
            </a:pPr>
            <a:r>
              <a:rPr lang="en-US" dirty="0"/>
              <a:t>Can we say this as “One and three one-fifths”?</a:t>
            </a:r>
          </a:p>
          <a:p>
            <a:pPr marL="0" indent="0" algn="just">
              <a:buNone/>
            </a:pPr>
            <a:endParaRPr lang="en-US" dirty="0"/>
          </a:p>
        </p:txBody>
      </p:sp>
    </p:spTree>
    <p:extLst>
      <p:ext uri="{BB962C8B-B14F-4D97-AF65-F5344CB8AC3E}">
        <p14:creationId xmlns:p14="http://schemas.microsoft.com/office/powerpoint/2010/main" val="34461924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Misconceptions</a:t>
            </a:r>
            <a:endParaRPr lang="en-US" dirty="0"/>
          </a:p>
        </p:txBody>
      </p:sp>
      <p:sp>
        <p:nvSpPr>
          <p:cNvPr id="3" name="Content Placeholder 2"/>
          <p:cNvSpPr>
            <a:spLocks noGrp="1"/>
          </p:cNvSpPr>
          <p:nvPr>
            <p:ph idx="1"/>
          </p:nvPr>
        </p:nvSpPr>
        <p:spPr/>
        <p:txBody>
          <a:bodyPr/>
          <a:lstStyle/>
          <a:p>
            <a:r>
              <a:rPr lang="en-US" dirty="0" smtClean="0"/>
              <a:t>Three examples</a:t>
            </a:r>
          </a:p>
          <a:p>
            <a:pPr lvl="1"/>
            <a:r>
              <a:rPr lang="en-US" dirty="0" smtClean="0"/>
              <a:t>Treating a fraction as two numbers (relationship?)</a:t>
            </a:r>
          </a:p>
          <a:p>
            <a:pPr lvl="1"/>
            <a:r>
              <a:rPr lang="en-US" dirty="0" smtClean="0"/>
              <a:t>The symbolic notation is the driver (who’s misconception is this?)</a:t>
            </a:r>
          </a:p>
          <a:p>
            <a:pPr lvl="1"/>
            <a:r>
              <a:rPr lang="en-US" dirty="0" smtClean="0"/>
              <a:t>Circles are just easier</a:t>
            </a:r>
          </a:p>
          <a:p>
            <a:pPr lvl="1"/>
            <a:endParaRPr lang="en-US" dirty="0"/>
          </a:p>
          <a:p>
            <a:pPr marL="457200" lvl="1" indent="0">
              <a:buNone/>
            </a:pPr>
            <a:r>
              <a:rPr lang="en-US" dirty="0" smtClean="0"/>
              <a:t>		</a:t>
            </a:r>
            <a:r>
              <a:rPr lang="en-US" i="1" dirty="0" smtClean="0"/>
              <a:t>WHERE DO THESE COME FROM?</a:t>
            </a:r>
            <a:endParaRPr lang="en-US" i="1" dirty="0"/>
          </a:p>
        </p:txBody>
      </p:sp>
    </p:spTree>
    <p:extLst>
      <p:ext uri="{BB962C8B-B14F-4D97-AF65-F5344CB8AC3E}">
        <p14:creationId xmlns:p14="http://schemas.microsoft.com/office/powerpoint/2010/main" val="7005174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4000" dirty="0">
                <a:latin typeface="Arial" charset="0"/>
                <a:ea typeface="ヒラギノ角ゴ ProN W3" charset="0"/>
                <a:cs typeface="ヒラギノ角ゴ ProN W3" charset="0"/>
              </a:rPr>
              <a:t>Represent 2/5 or 4/10</a:t>
            </a:r>
          </a:p>
        </p:txBody>
      </p:sp>
      <p:pic>
        <p:nvPicPr>
          <p:cNvPr id="22531" name="FractionsMisconceptionA.MOV">
            <a:hlinkClick r:id="" action="ppaction://media"/>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981075" y="1295400"/>
            <a:ext cx="7180263" cy="4038600"/>
          </a:xfrm>
        </p:spPr>
      </p:pic>
      <p:sp>
        <p:nvSpPr>
          <p:cNvPr id="22532" name="TextBox 1"/>
          <p:cNvSpPr txBox="1">
            <a:spLocks noChangeArrowheads="1"/>
          </p:cNvSpPr>
          <p:nvPr/>
        </p:nvSpPr>
        <p:spPr bwMode="auto">
          <a:xfrm>
            <a:off x="3751376" y="6248400"/>
            <a:ext cx="4474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000000"/>
                </a:solidFill>
                <a:latin typeface="Arial" charset="0"/>
                <a:ea typeface="ヒラギノ角ゴ ProN W3" charset="0"/>
                <a:cs typeface="ヒラギノ角ゴ ProN W3" charset="0"/>
                <a:sym typeface="Arial" charset="0"/>
              </a:defRPr>
            </a:lvl1pPr>
            <a:lvl2pPr marL="742950" indent="-285750" eaLnBrk="0" hangingPunct="0">
              <a:defRPr sz="2400">
                <a:solidFill>
                  <a:srgbClr val="000000"/>
                </a:solidFill>
                <a:latin typeface="Arial" charset="0"/>
                <a:ea typeface="ヒラギノ角ゴ ProN W3" charset="0"/>
                <a:cs typeface="ヒラギノ角ゴ ProN W3" charset="0"/>
                <a:sym typeface="Arial" charset="0"/>
              </a:defRPr>
            </a:lvl2pPr>
            <a:lvl3pPr marL="1143000" indent="-228600" eaLnBrk="0" hangingPunct="0">
              <a:defRPr sz="2400">
                <a:solidFill>
                  <a:srgbClr val="000000"/>
                </a:solidFill>
                <a:latin typeface="Arial" charset="0"/>
                <a:ea typeface="ヒラギノ角ゴ ProN W3" charset="0"/>
                <a:cs typeface="ヒラギノ角ゴ ProN W3" charset="0"/>
                <a:sym typeface="Arial" charset="0"/>
              </a:defRPr>
            </a:lvl3pPr>
            <a:lvl4pPr marL="1600200" indent="-228600" eaLnBrk="0" hangingPunct="0">
              <a:defRPr sz="2400">
                <a:solidFill>
                  <a:srgbClr val="000000"/>
                </a:solidFill>
                <a:latin typeface="Arial" charset="0"/>
                <a:ea typeface="ヒラギノ角ゴ ProN W3" charset="0"/>
                <a:cs typeface="ヒラギノ角ゴ ProN W3" charset="0"/>
                <a:sym typeface="Arial" charset="0"/>
              </a:defRPr>
            </a:lvl4pPr>
            <a:lvl5pPr marL="2057400" indent="-228600" eaLnBrk="0" hangingPunct="0">
              <a:defRPr sz="2400">
                <a:solidFill>
                  <a:srgbClr val="000000"/>
                </a:solidFill>
                <a:latin typeface="Arial" charset="0"/>
                <a:ea typeface="ヒラギノ角ゴ ProN W3" charset="0"/>
                <a:cs typeface="ヒラギノ角ゴ ProN W3" charset="0"/>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0"/>
                <a:cs typeface="ヒラギノ角ゴ ProN W3" charset="0"/>
                <a:sym typeface="Arial" charset="0"/>
              </a:defRPr>
            </a:lvl9pPr>
          </a:lstStyle>
          <a:p>
            <a:pPr algn="just" eaLnBrk="1" hangingPunct="1"/>
            <a:r>
              <a:rPr lang="en-C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4"/>
              </a:rPr>
              <a:t>www.tmerc.ca/video-studies/</a:t>
            </a:r>
            <a:endParaRPr lang="en-C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939634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792"/>
            <a:ext cx="8229600" cy="1143000"/>
          </a:xfrm>
        </p:spPr>
        <p:txBody>
          <a:bodyPr/>
          <a:lstStyle/>
          <a:p>
            <a:r>
              <a:rPr lang="en-US" dirty="0" smtClean="0"/>
              <a:t>Video Studies</a:t>
            </a:r>
            <a:endParaRPr lang="en-US" dirty="0"/>
          </a:p>
        </p:txBody>
      </p:sp>
      <p:pic>
        <p:nvPicPr>
          <p:cNvPr id="4" name="Picture 3">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865497" y="1026874"/>
            <a:ext cx="7496964" cy="5831125"/>
          </a:xfrm>
          <a:prstGeom prst="rect">
            <a:avLst/>
          </a:prstGeom>
          <a:noFill/>
          <a:ln>
            <a:noFill/>
          </a:ln>
        </p:spPr>
      </p:pic>
    </p:spTree>
    <p:extLst>
      <p:ext uri="{BB962C8B-B14F-4D97-AF65-F5344CB8AC3E}">
        <p14:creationId xmlns:p14="http://schemas.microsoft.com/office/powerpoint/2010/main" val="17828612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739807" y="2225646"/>
            <a:ext cx="8229600" cy="1204913"/>
          </a:xfrm>
        </p:spPr>
        <p:txBody>
          <a:bodyPr/>
          <a:lstStyle/>
          <a:p>
            <a:r>
              <a:rPr lang="en-US" sz="4000" b="1" dirty="0">
                <a:latin typeface="Arial" charset="0"/>
                <a:ea typeface="ヒラギノ角ゴ ProN W3" charset="0"/>
                <a:cs typeface="ヒラギノ角ゴ ProN W3" charset="0"/>
              </a:rPr>
              <a:t>Ratio thinking?</a:t>
            </a:r>
          </a:p>
        </p:txBody>
      </p:sp>
      <p:pic>
        <p:nvPicPr>
          <p:cNvPr id="2355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 y="-457200"/>
            <a:ext cx="8763000" cy="719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5018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862469" y="2877980"/>
            <a:ext cx="8229600" cy="1204912"/>
          </a:xfrm>
        </p:spPr>
        <p:txBody>
          <a:bodyPr/>
          <a:lstStyle/>
          <a:p>
            <a:r>
              <a:rPr lang="en-US" sz="3200" dirty="0">
                <a:latin typeface="Arial" charset="0"/>
                <a:ea typeface="ヒラギノ角ゴ ProN W3" charset="0"/>
                <a:cs typeface="ヒラギノ角ゴ ProN W3" charset="0"/>
              </a:rPr>
              <a:t>Circles are just easier</a:t>
            </a:r>
          </a:p>
        </p:txBody>
      </p:sp>
      <p:pic>
        <p:nvPicPr>
          <p:cNvPr id="2765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200" y="0"/>
            <a:ext cx="90678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0576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Intuitions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examples</a:t>
            </a:r>
          </a:p>
          <a:p>
            <a:pPr lvl="1"/>
            <a:r>
              <a:rPr lang="en-US" dirty="0" smtClean="0"/>
              <a:t>Using spatial reasoning to compose and decompose whole areas: ‘a half combined with another half’</a:t>
            </a:r>
          </a:p>
          <a:p>
            <a:pPr lvl="1"/>
            <a:r>
              <a:rPr lang="en-US" dirty="0" smtClean="0"/>
              <a:t>Magic snakes (snake one, cut in half to make two snakes,  which is cut in half to make…)</a:t>
            </a:r>
          </a:p>
          <a:p>
            <a:pPr lvl="1"/>
            <a:endParaRPr lang="en-US" dirty="0"/>
          </a:p>
          <a:p>
            <a:pPr marL="457200" lvl="1" indent="0">
              <a:buNone/>
            </a:pPr>
            <a:r>
              <a:rPr lang="en-US" dirty="0" smtClean="0"/>
              <a:t>		</a:t>
            </a:r>
            <a:r>
              <a:rPr lang="en-US" i="1" dirty="0" smtClean="0"/>
              <a:t>How do we build on children’s intuitions?</a:t>
            </a:r>
          </a:p>
          <a:p>
            <a:pPr marL="457200" lvl="1" indent="0">
              <a:buNone/>
            </a:pPr>
            <a:endParaRPr lang="en-US" i="1" dirty="0" smtClean="0"/>
          </a:p>
          <a:p>
            <a:r>
              <a:rPr lang="en-US" sz="2800" i="1" dirty="0" smtClean="0"/>
              <a:t>See also Watanabe (1996). </a:t>
            </a:r>
            <a:r>
              <a:rPr lang="en-CA" sz="2800" i="1" dirty="0"/>
              <a:t>Ben's understanding of one-</a:t>
            </a:r>
            <a:r>
              <a:rPr lang="en-CA" sz="2800" i="1" dirty="0" smtClean="0"/>
              <a:t>half, TCM</a:t>
            </a:r>
          </a:p>
          <a:p>
            <a:r>
              <a:rPr lang="en-CA" sz="2800" i="1" dirty="0" smtClean="0"/>
              <a:t>See also Bruce &amp; Flynn (2010) Which is greater: One half or two fourths?, CJSSMTE</a:t>
            </a:r>
            <a:endParaRPr lang="en-US" sz="2800" i="1" dirty="0"/>
          </a:p>
        </p:txBody>
      </p:sp>
    </p:spTree>
    <p:extLst>
      <p:ext uri="{BB962C8B-B14F-4D97-AF65-F5344CB8AC3E}">
        <p14:creationId xmlns:p14="http://schemas.microsoft.com/office/powerpoint/2010/main" val="26841410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Simon’s Thinking</a:t>
            </a:r>
            <a:endParaRPr lang="en-US" dirty="0"/>
          </a:p>
        </p:txBody>
      </p:sp>
      <p:pic>
        <p:nvPicPr>
          <p:cNvPr id="4" name="Picture 3"/>
          <p:cNvPicPr>
            <a:picLocks noChangeAspect="1"/>
          </p:cNvPicPr>
          <p:nvPr/>
        </p:nvPicPr>
        <p:blipFill>
          <a:blip r:embed="rId2"/>
          <a:stretch>
            <a:fillRect/>
          </a:stretch>
        </p:blipFill>
        <p:spPr>
          <a:xfrm>
            <a:off x="457200" y="1621972"/>
            <a:ext cx="8094709" cy="4567120"/>
          </a:xfrm>
          <a:prstGeom prst="rect">
            <a:avLst/>
          </a:prstGeom>
        </p:spPr>
      </p:pic>
    </p:spTree>
    <p:extLst>
      <p:ext uri="{BB962C8B-B14F-4D97-AF65-F5344CB8AC3E}">
        <p14:creationId xmlns:p14="http://schemas.microsoft.com/office/powerpoint/2010/main" val="369396470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“Magic Snakes”</a:t>
            </a:r>
            <a:endParaRPr lang="en-US" dirty="0"/>
          </a:p>
        </p:txBody>
      </p:sp>
      <p:sp>
        <p:nvSpPr>
          <p:cNvPr id="3" name="Vertical Text Placeholder 2"/>
          <p:cNvSpPr>
            <a:spLocks noGrp="1"/>
          </p:cNvSpPr>
          <p:nvPr>
            <p:ph type="body" orient="vert" idx="1"/>
          </p:nvPr>
        </p:nvSpPr>
        <p:spPr>
          <a:xfrm>
            <a:off x="268037" y="1417638"/>
            <a:ext cx="8229600" cy="3615934"/>
          </a:xfrm>
        </p:spPr>
        <p:txBody>
          <a:bodyPr vert="horz"/>
          <a:lstStyle/>
          <a:p>
            <a:pPr lvl="1">
              <a:buFont typeface="Arial"/>
              <a:buChar char="•"/>
            </a:pPr>
            <a:r>
              <a:rPr lang="en-US" dirty="0" smtClean="0"/>
              <a:t>Children are asked to observe and explain the relationship between the lengths of Shorty and </a:t>
            </a:r>
            <a:r>
              <a:rPr lang="en-US" dirty="0" err="1" smtClean="0"/>
              <a:t>Longy</a:t>
            </a:r>
            <a:endParaRPr lang="en-US" dirty="0" smtClean="0"/>
          </a:p>
          <a:p>
            <a:pPr lvl="1">
              <a:buFont typeface="Arial"/>
              <a:buChar char="•"/>
            </a:pPr>
            <a:r>
              <a:rPr lang="en-US" dirty="0" smtClean="0"/>
              <a:t>They are provided with materials to demonstrate the 1:2 relationship </a:t>
            </a:r>
          </a:p>
          <a:p>
            <a:pPr lvl="1">
              <a:buFont typeface="Arial"/>
              <a:buChar char="•"/>
            </a:pPr>
            <a:r>
              <a:rPr lang="en-US" dirty="0" smtClean="0"/>
              <a:t>Questioning focus: on ‘halving’ and ‘doubling’</a:t>
            </a:r>
          </a:p>
          <a:p>
            <a:endParaRPr lang="en-US" dirty="0" smtClean="0"/>
          </a:p>
        </p:txBody>
      </p:sp>
      <p:pic>
        <p:nvPicPr>
          <p:cNvPr id="4" name="Picture 3" descr="Magic Snak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074" y="4376615"/>
            <a:ext cx="3420206" cy="1979977"/>
          </a:xfrm>
          <a:prstGeom prst="rect">
            <a:avLst/>
          </a:prstGeom>
        </p:spPr>
      </p:pic>
    </p:spTree>
    <p:extLst>
      <p:ext uri="{BB962C8B-B14F-4D97-AF65-F5344CB8AC3E}">
        <p14:creationId xmlns:p14="http://schemas.microsoft.com/office/powerpoint/2010/main" val="16680670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262</TotalTime>
  <Words>609</Words>
  <Application>Microsoft Macintosh PowerPoint</Application>
  <PresentationFormat>On-screen Show (4:3)</PresentationFormat>
  <Paragraphs>93</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Misconceptions and Intuitions</vt:lpstr>
      <vt:lpstr>Misconceptions</vt:lpstr>
      <vt:lpstr>Represent 2/5 or 4/10</vt:lpstr>
      <vt:lpstr>Video Studies</vt:lpstr>
      <vt:lpstr>Ratio thinking?</vt:lpstr>
      <vt:lpstr>Circles are just easier</vt:lpstr>
      <vt:lpstr>Intuitions</vt:lpstr>
      <vt:lpstr>Simon’s Thinking</vt:lpstr>
      <vt:lpstr>“Magic Snakes”</vt:lpstr>
      <vt:lpstr>Magical Feats and Pellets</vt:lpstr>
      <vt:lpstr>Halving and Density</vt:lpstr>
      <vt:lpstr>Things I am trying to remember…</vt:lpstr>
      <vt:lpstr>More things to remember…</vt:lpstr>
      <vt:lpstr>Interesting Contexts</vt:lpstr>
      <vt:lpstr>Interesting Contexts</vt:lpstr>
      <vt:lpstr>Interesting Contexts</vt:lpstr>
      <vt:lpstr>Things I keep thinking about</vt:lpstr>
      <vt:lpstr>Does this help?</vt:lpstr>
      <vt:lpstr>Mixed Fractions as a Starting Point?</vt:lpstr>
    </vt:vector>
  </TitlesOfParts>
  <Company>Trent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Bruce</dc:creator>
  <cp:lastModifiedBy>Catherine Bruce</cp:lastModifiedBy>
  <cp:revision>25</cp:revision>
  <dcterms:created xsi:type="dcterms:W3CDTF">2012-10-03T01:50:04Z</dcterms:created>
  <dcterms:modified xsi:type="dcterms:W3CDTF">2012-10-03T14:15:06Z</dcterms:modified>
</cp:coreProperties>
</file>